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9" r:id="rId6"/>
    <p:sldId id="257" r:id="rId7"/>
    <p:sldId id="258" r:id="rId8"/>
    <p:sldId id="260" r:id="rId9"/>
    <p:sldId id="261" r:id="rId10"/>
    <p:sldId id="262" r:id="rId11"/>
    <p:sldId id="263" r:id="rId12"/>
    <p:sldId id="265" r:id="rId13"/>
    <p:sldId id="266" r:id="rId14"/>
    <p:sldId id="268" r:id="rId15"/>
    <p:sldId id="26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FAF79-A00D-4954-AAB0-05D2EB14ABD6}" v="38" dt="2019-10-01T11:10:53.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i-FI"/>
              <a:t>Muokkaa ots. perustyyl. napsautt.</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i-FI"/>
              <a:t>Muokkaa ots. perustyyl. napsautt.</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i-FI"/>
              <a:t>Muokkaa ots. perustyyl. napsautt.</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i-FI"/>
              <a:t>Muokkaa ots. perustyyl. napsautt.</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i-FI"/>
              <a:t>Muokkaa ots. perustyyl. napsautt.</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3" name="Date Placeholder 2"/>
          <p:cNvSpPr>
            <a:spLocks noGrp="1"/>
          </p:cNvSpPr>
          <p:nvPr>
            <p:ph type="dt" sz="half" idx="10"/>
          </p:nvPr>
        </p:nvSpPr>
        <p:spPr/>
        <p:txBody>
          <a:bodyPr/>
          <a:lstStyle/>
          <a:p>
            <a:fld id="{48A87A34-81AB-432B-8DAE-1953F412C126}" type="datetimeFigureOut">
              <a:rPr lang="en-US" dirty="0"/>
              <a:t>9/23/2020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i-FI"/>
              <a:t>Muokkaa ots. perustyyl. napsautt.</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3" name="Date Placeholder 2"/>
          <p:cNvSpPr>
            <a:spLocks noGrp="1"/>
          </p:cNvSpPr>
          <p:nvPr>
            <p:ph type="dt" sz="half" idx="10"/>
          </p:nvPr>
        </p:nvSpPr>
        <p:spPr/>
        <p:txBody>
          <a:bodyPr/>
          <a:lstStyle/>
          <a:p>
            <a:fld id="{48A87A34-81AB-432B-8DAE-1953F412C126}" type="datetimeFigureOut">
              <a:rPr lang="en-US" dirty="0"/>
              <a:t>9/23/2020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i-FI"/>
              <a:t>Muokkaa ots. perustyyl. napsautt.</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i-FI"/>
              <a:t>Muokkaa ots. perustyyl. napsautt.</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i-FI"/>
              <a:t>Muokkaa ots. perustyyl. napsautt.</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i-FI"/>
              <a:t>Muokkaa ots. perustyyl. napsautt.</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48A87A34-81AB-432B-8DAE-1953F412C126}"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i-FI"/>
              <a:t>Muokkaa ots. perustyyl. napsautt.</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i-FI"/>
              <a:t>Muokkaa ots. perustyyl. napsautt.</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Content Placeholder 3"/>
          <p:cNvSpPr>
            <a:spLocks noGrp="1"/>
          </p:cNvSpPr>
          <p:nvPr>
            <p:ph sz="quarter" idx="13"/>
          </p:nvPr>
        </p:nvSpPr>
        <p:spPr>
          <a:xfrm>
            <a:off x="913774" y="3051012"/>
            <a:ext cx="5106027" cy="27401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Content Placeholder 5"/>
          <p:cNvSpPr>
            <a:spLocks noGrp="1"/>
          </p:cNvSpPr>
          <p:nvPr>
            <p:ph sz="quarter" idx="14"/>
          </p:nvPr>
        </p:nvSpPr>
        <p:spPr>
          <a:xfrm>
            <a:off x="6172200" y="3051012"/>
            <a:ext cx="5105401" cy="27401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i-FI"/>
              <a:t>Muokkaa ots. perustyyl. napsautt.</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8A87A34-81AB-432B-8DAE-1953F412C126}" type="datetimeFigureOut">
              <a:rPr lang="en-US" dirty="0"/>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9/23/2020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yke.maps.arcgis.com/apps/webappviewer/index.html?id=71791c7856da4f268b68ffb62e2a532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eura.fi/fi/palvelut/asumisen-ja-rakentamisen-palvelut/vesihuoltolaitos/vesihuoltolaitoksen-lomakkeita.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50CAEE-CAC0-4F18-9593-F09A3338C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DA77D5-12C4-446D-AC72-A514960A5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8199690" y="290557"/>
            <a:ext cx="3992310" cy="3905520"/>
          </a:xfrm>
          <a:prstGeom prst="rect">
            <a:avLst/>
          </a:prstGeom>
        </p:spPr>
      </p:pic>
      <p:pic>
        <p:nvPicPr>
          <p:cNvPr id="12" name="Picture 11">
            <a:extLst>
              <a:ext uri="{FF2B5EF4-FFF2-40B4-BE49-F238E27FC236}">
                <a16:creationId xmlns:a16="http://schemas.microsoft.com/office/drawing/2014/main" id="{19E04E4F-6B32-4651-ACE0-DACABF1FC2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450" t="1120" r="54326" b="73832"/>
          <a:stretch/>
        </p:blipFill>
        <p:spPr>
          <a:xfrm>
            <a:off x="4581330" y="0"/>
            <a:ext cx="6762408" cy="2867764"/>
          </a:xfrm>
          <a:prstGeom prst="rect">
            <a:avLst/>
          </a:prstGeom>
        </p:spPr>
      </p:pic>
      <p:sp>
        <p:nvSpPr>
          <p:cNvPr id="2" name="Otsikko 1">
            <a:extLst>
              <a:ext uri="{FF2B5EF4-FFF2-40B4-BE49-F238E27FC236}">
                <a16:creationId xmlns:a16="http://schemas.microsoft.com/office/drawing/2014/main" id="{184A3514-C528-46BF-87B5-38665E54A640}"/>
              </a:ext>
            </a:extLst>
          </p:cNvPr>
          <p:cNvSpPr>
            <a:spLocks noGrp="1"/>
          </p:cNvSpPr>
          <p:nvPr>
            <p:ph type="ctrTitle"/>
          </p:nvPr>
        </p:nvSpPr>
        <p:spPr>
          <a:xfrm>
            <a:off x="1286933" y="2213361"/>
            <a:ext cx="6247721" cy="2204815"/>
          </a:xfrm>
        </p:spPr>
        <p:txBody>
          <a:bodyPr>
            <a:normAutofit/>
          </a:bodyPr>
          <a:lstStyle/>
          <a:p>
            <a:pPr algn="l"/>
            <a:r>
              <a:rPr lang="fi-FI" sz="3000" b="1"/>
              <a:t>Vesihuollon kunnallistekniikan laajennuskatsaus Koulukeskuksen auditoriossa 01.10.2019</a:t>
            </a:r>
            <a:endParaRPr lang="fi-FI" sz="3000"/>
          </a:p>
        </p:txBody>
      </p:sp>
      <p:sp>
        <p:nvSpPr>
          <p:cNvPr id="3" name="Alaotsikko 2">
            <a:extLst>
              <a:ext uri="{FF2B5EF4-FFF2-40B4-BE49-F238E27FC236}">
                <a16:creationId xmlns:a16="http://schemas.microsoft.com/office/drawing/2014/main" id="{4AAE5326-805D-4293-A4F9-5A67841CC6A4}"/>
              </a:ext>
            </a:extLst>
          </p:cNvPr>
          <p:cNvSpPr>
            <a:spLocks noGrp="1"/>
          </p:cNvSpPr>
          <p:nvPr>
            <p:ph type="subTitle" idx="1"/>
          </p:nvPr>
        </p:nvSpPr>
        <p:spPr>
          <a:xfrm>
            <a:off x="1286934" y="4418176"/>
            <a:ext cx="6247721" cy="1264209"/>
          </a:xfrm>
        </p:spPr>
        <p:txBody>
          <a:bodyPr>
            <a:normAutofit/>
          </a:bodyPr>
          <a:lstStyle/>
          <a:p>
            <a:pPr algn="l"/>
            <a:r>
              <a:rPr lang="fi-FI">
                <a:solidFill>
                  <a:schemeClr val="tx1">
                    <a:lumMod val="50000"/>
                    <a:lumOff val="50000"/>
                  </a:schemeClr>
                </a:solidFill>
              </a:rPr>
              <a:t>Honkilahti, Harjunummi, kahalankulma, savikontie ja kuurnamäki</a:t>
            </a:r>
          </a:p>
        </p:txBody>
      </p:sp>
      <p:pic>
        <p:nvPicPr>
          <p:cNvPr id="14" name="Picture 13">
            <a:extLst>
              <a:ext uri="{FF2B5EF4-FFF2-40B4-BE49-F238E27FC236}">
                <a16:creationId xmlns:a16="http://schemas.microsoft.com/office/drawing/2014/main" id="{13D4F2B0-7771-46FC-9763-240E8F55F1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10246407" y="5429242"/>
            <a:ext cx="1945594" cy="1428758"/>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16" name="Picture 15">
            <a:extLst>
              <a:ext uri="{FF2B5EF4-FFF2-40B4-BE49-F238E27FC236}">
                <a16:creationId xmlns:a16="http://schemas.microsoft.com/office/drawing/2014/main" id="{6164F387-6750-4AFF-8A10-65C64D31EC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9795659" y="4064996"/>
            <a:ext cx="2716669" cy="1658803"/>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341135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Sisällön paikkamerkki 3">
            <a:extLst>
              <a:ext uri="{FF2B5EF4-FFF2-40B4-BE49-F238E27FC236}">
                <a16:creationId xmlns:a16="http://schemas.microsoft.com/office/drawing/2014/main" id="{07941579-5C22-4BFC-ACB7-9A93F663761B}"/>
              </a:ext>
            </a:extLst>
          </p:cNvPr>
          <p:cNvPicPr>
            <a:picLocks noGrp="1" noChangeAspect="1"/>
          </p:cNvPicPr>
          <p:nvPr>
            <p:ph sz="quarter" idx="13"/>
          </p:nvPr>
        </p:nvPicPr>
        <p:blipFill>
          <a:blip r:embed="rId4"/>
          <a:stretch>
            <a:fillRect/>
          </a:stretch>
        </p:blipFill>
        <p:spPr>
          <a:xfrm>
            <a:off x="152266" y="847289"/>
            <a:ext cx="6880966" cy="578001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Otsikko 1">
            <a:extLst>
              <a:ext uri="{FF2B5EF4-FFF2-40B4-BE49-F238E27FC236}">
                <a16:creationId xmlns:a16="http://schemas.microsoft.com/office/drawing/2014/main" id="{034E8714-6C15-4831-A585-89FF00F2D18C}"/>
              </a:ext>
            </a:extLst>
          </p:cNvPr>
          <p:cNvSpPr>
            <a:spLocks noGrp="1"/>
          </p:cNvSpPr>
          <p:nvPr>
            <p:ph type="title"/>
          </p:nvPr>
        </p:nvSpPr>
        <p:spPr>
          <a:xfrm>
            <a:off x="7570381" y="957486"/>
            <a:ext cx="3878279" cy="3131913"/>
          </a:xfrm>
        </p:spPr>
        <p:txBody>
          <a:bodyPr vert="horz" lIns="91440" tIns="45720" rIns="91440" bIns="45720" rtlCol="0" anchor="b">
            <a:normAutofit/>
          </a:bodyPr>
          <a:lstStyle/>
          <a:p>
            <a:r>
              <a:rPr lang="en-US" sz="4800" dirty="0"/>
              <a:t>Kuurnamäki yleissuunni-telma</a:t>
            </a:r>
          </a:p>
        </p:txBody>
      </p:sp>
    </p:spTree>
    <p:extLst>
      <p:ext uri="{BB962C8B-B14F-4D97-AF65-F5344CB8AC3E}">
        <p14:creationId xmlns:p14="http://schemas.microsoft.com/office/powerpoint/2010/main" val="122253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63" name="Rectangle 34">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isällön paikkamerkki 6">
            <a:extLst>
              <a:ext uri="{FF2B5EF4-FFF2-40B4-BE49-F238E27FC236}">
                <a16:creationId xmlns:a16="http://schemas.microsoft.com/office/drawing/2014/main" id="{AB60A856-0F39-4AC4-B486-C3FDC5BBE55C}"/>
              </a:ext>
            </a:extLst>
          </p:cNvPr>
          <p:cNvPicPr>
            <a:picLocks noChangeAspect="1"/>
          </p:cNvPicPr>
          <p:nvPr/>
        </p:nvPicPr>
        <p:blipFill>
          <a:blip r:embed="rId2"/>
          <a:stretch>
            <a:fillRect/>
          </a:stretch>
        </p:blipFill>
        <p:spPr>
          <a:xfrm>
            <a:off x="643465" y="1830007"/>
            <a:ext cx="6909479" cy="3206904"/>
          </a:xfrm>
          <a:prstGeom prst="rect">
            <a:avLst/>
          </a:prstGeom>
          <a:ln w="88900" cap="sq" cmpd="thickThin">
            <a:solidFill>
              <a:srgbClr val="000000"/>
            </a:solidFill>
            <a:prstDash val="solid"/>
            <a:miter lim="800000"/>
          </a:ln>
          <a:effectLst>
            <a:innerShdw blurRad="76200">
              <a:srgbClr val="000000"/>
            </a:innerShdw>
          </a:effectLst>
        </p:spPr>
      </p:pic>
      <p:pic>
        <p:nvPicPr>
          <p:cNvPr id="64" name="Picture 36">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1AB9537-7274-4FFE-B536-E8B38C1DF439}"/>
              </a:ext>
            </a:extLst>
          </p:cNvPr>
          <p:cNvSpPr>
            <a:spLocks noGrp="1"/>
          </p:cNvSpPr>
          <p:nvPr>
            <p:ph type="title"/>
          </p:nvPr>
        </p:nvSpPr>
        <p:spPr>
          <a:xfrm>
            <a:off x="7809722" y="2366994"/>
            <a:ext cx="4189445" cy="1573863"/>
          </a:xfrm>
        </p:spPr>
        <p:txBody>
          <a:bodyPr vert="horz" lIns="91440" tIns="45720" rIns="91440" bIns="45720" rtlCol="0">
            <a:normAutofit/>
          </a:bodyPr>
          <a:lstStyle/>
          <a:p>
            <a:pPr algn="l"/>
            <a:r>
              <a:rPr lang="en-US" dirty="0" err="1"/>
              <a:t>Maastomittausten</a:t>
            </a:r>
            <a:r>
              <a:rPr lang="en-US" dirty="0"/>
              <a:t> </a:t>
            </a:r>
            <a:r>
              <a:rPr lang="en-US" dirty="0" err="1"/>
              <a:t>etenemisvaihe</a:t>
            </a:r>
            <a:endParaRPr lang="en-US" dirty="0"/>
          </a:p>
        </p:txBody>
      </p:sp>
    </p:spTree>
    <p:extLst>
      <p:ext uri="{BB962C8B-B14F-4D97-AF65-F5344CB8AC3E}">
        <p14:creationId xmlns:p14="http://schemas.microsoft.com/office/powerpoint/2010/main" val="411895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28">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DA706D42-1852-4ECA-8E26-4968A4417724}"/>
              </a:ext>
            </a:extLst>
          </p:cNvPr>
          <p:cNvPicPr>
            <a:picLocks noGrp="1" noChangeAspect="1"/>
          </p:cNvPicPr>
          <p:nvPr>
            <p:ph sz="quarter" idx="13"/>
          </p:nvPr>
        </p:nvPicPr>
        <p:blipFill rotWithShape="1">
          <a:blip r:embed="rId4"/>
          <a:srcRect t="9065" b="39477"/>
          <a:stretch/>
        </p:blipFill>
        <p:spPr>
          <a:xfrm>
            <a:off x="356439" y="1144096"/>
            <a:ext cx="11473908" cy="394108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1" name="Picture 30">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Otsikko 1">
            <a:extLst>
              <a:ext uri="{FF2B5EF4-FFF2-40B4-BE49-F238E27FC236}">
                <a16:creationId xmlns:a16="http://schemas.microsoft.com/office/drawing/2014/main" id="{2D04D646-080A-49F2-9E3C-D594C82899C3}"/>
              </a:ext>
            </a:extLst>
          </p:cNvPr>
          <p:cNvSpPr>
            <a:spLocks noGrp="1"/>
          </p:cNvSpPr>
          <p:nvPr>
            <p:ph type="title"/>
          </p:nvPr>
        </p:nvSpPr>
        <p:spPr>
          <a:xfrm>
            <a:off x="635211" y="4562854"/>
            <a:ext cx="10916365" cy="1539365"/>
          </a:xfrm>
        </p:spPr>
        <p:txBody>
          <a:bodyPr vert="horz" lIns="91440" tIns="45720" rIns="91440" bIns="45720" rtlCol="0" anchor="b">
            <a:normAutofit/>
          </a:bodyPr>
          <a:lstStyle/>
          <a:p>
            <a:r>
              <a:rPr lang="en-US" sz="4800" dirty="0" err="1"/>
              <a:t>Kiitos</a:t>
            </a:r>
            <a:r>
              <a:rPr lang="en-US" sz="4800" dirty="0"/>
              <a:t> </a:t>
            </a:r>
            <a:r>
              <a:rPr lang="en-US" sz="4800" dirty="0" err="1"/>
              <a:t>mielenkiinnosta</a:t>
            </a:r>
            <a:endParaRPr lang="en-US" sz="4800" dirty="0"/>
          </a:p>
        </p:txBody>
      </p:sp>
      <p:pic>
        <p:nvPicPr>
          <p:cNvPr id="52" name="Picture 32">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spTree>
    <p:extLst>
      <p:ext uri="{BB962C8B-B14F-4D97-AF65-F5344CB8AC3E}">
        <p14:creationId xmlns:p14="http://schemas.microsoft.com/office/powerpoint/2010/main" val="62096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2" name="Otsikko 1">
            <a:extLst>
              <a:ext uri="{FF2B5EF4-FFF2-40B4-BE49-F238E27FC236}">
                <a16:creationId xmlns:a16="http://schemas.microsoft.com/office/drawing/2014/main" id="{A4844662-AD3A-4180-A26A-38CC0B9CDD69}"/>
              </a:ext>
            </a:extLst>
          </p:cNvPr>
          <p:cNvSpPr>
            <a:spLocks noGrp="1"/>
          </p:cNvSpPr>
          <p:nvPr>
            <p:ph type="title"/>
          </p:nvPr>
        </p:nvSpPr>
        <p:spPr>
          <a:xfrm>
            <a:off x="641074" y="1419900"/>
            <a:ext cx="2844002" cy="4018201"/>
          </a:xfrm>
        </p:spPr>
        <p:txBody>
          <a:bodyPr>
            <a:normAutofit/>
          </a:bodyPr>
          <a:lstStyle/>
          <a:p>
            <a:pPr algn="l"/>
            <a:r>
              <a:rPr lang="fi-FI" sz="3700"/>
              <a:t>Tilaisuuden ohjelma</a:t>
            </a:r>
          </a:p>
        </p:txBody>
      </p:sp>
      <p:sp>
        <p:nvSpPr>
          <p:cNvPr id="3" name="Sisällön paikkamerkki 2">
            <a:extLst>
              <a:ext uri="{FF2B5EF4-FFF2-40B4-BE49-F238E27FC236}">
                <a16:creationId xmlns:a16="http://schemas.microsoft.com/office/drawing/2014/main" id="{BF1F3FA3-3584-4749-8330-24ECE8EC8CE4}"/>
              </a:ext>
            </a:extLst>
          </p:cNvPr>
          <p:cNvSpPr>
            <a:spLocks noGrp="1"/>
          </p:cNvSpPr>
          <p:nvPr>
            <p:ph sz="quarter" idx="13"/>
          </p:nvPr>
        </p:nvSpPr>
        <p:spPr>
          <a:xfrm>
            <a:off x="4701008" y="1193576"/>
            <a:ext cx="6942911" cy="4470850"/>
          </a:xfrm>
        </p:spPr>
        <p:txBody>
          <a:bodyPr anchor="ctr">
            <a:normAutofit/>
          </a:bodyPr>
          <a:lstStyle/>
          <a:p>
            <a:r>
              <a:rPr lang="fi-FI" sz="2800" dirty="0"/>
              <a:t>Yleistä laajennuksista</a:t>
            </a:r>
          </a:p>
          <a:p>
            <a:r>
              <a:rPr lang="fi-FI" sz="2800" dirty="0"/>
              <a:t>Liittymishakemusten tilanne</a:t>
            </a:r>
          </a:p>
          <a:p>
            <a:r>
              <a:rPr lang="fi-FI" sz="2800" dirty="0"/>
              <a:t>Yleissuunnitelmakartat</a:t>
            </a:r>
          </a:p>
          <a:p>
            <a:r>
              <a:rPr lang="fi-FI" sz="2800" dirty="0"/>
              <a:t>Ympäristötarkastaja Ulrika Nordblomin osuus</a:t>
            </a:r>
          </a:p>
          <a:p>
            <a:r>
              <a:rPr lang="fi-FI" sz="2800" dirty="0"/>
              <a:t>Kysymyksiä ja keskustelua</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5492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D393A-A80E-4EB6-83DB-5B82FE5D19DB}"/>
              </a:ext>
            </a:extLst>
          </p:cNvPr>
          <p:cNvSpPr>
            <a:spLocks noGrp="1"/>
          </p:cNvSpPr>
          <p:nvPr>
            <p:ph type="title"/>
          </p:nvPr>
        </p:nvSpPr>
        <p:spPr/>
        <p:txBody>
          <a:bodyPr/>
          <a:lstStyle/>
          <a:p>
            <a:r>
              <a:rPr lang="fi-FI" dirty="0"/>
              <a:t>Yleinen tiedote verkostojen laajennuksista </a:t>
            </a:r>
            <a:br>
              <a:rPr lang="fi-FI" dirty="0"/>
            </a:br>
            <a:endParaRPr lang="fi-FI" dirty="0"/>
          </a:p>
        </p:txBody>
      </p:sp>
      <p:sp>
        <p:nvSpPr>
          <p:cNvPr id="3" name="Sisällön paikkamerkki 2">
            <a:extLst>
              <a:ext uri="{FF2B5EF4-FFF2-40B4-BE49-F238E27FC236}">
                <a16:creationId xmlns:a16="http://schemas.microsoft.com/office/drawing/2014/main" id="{7F36E14D-5470-4F03-93DD-0C43CDEF74D5}"/>
              </a:ext>
            </a:extLst>
          </p:cNvPr>
          <p:cNvSpPr>
            <a:spLocks noGrp="1"/>
          </p:cNvSpPr>
          <p:nvPr>
            <p:ph sz="quarter" idx="13"/>
          </p:nvPr>
        </p:nvSpPr>
        <p:spPr>
          <a:xfrm>
            <a:off x="913774" y="1879134"/>
            <a:ext cx="10363826" cy="4681057"/>
          </a:xfrm>
        </p:spPr>
        <p:txBody>
          <a:bodyPr>
            <a:normAutofit/>
          </a:bodyPr>
          <a:lstStyle/>
          <a:p>
            <a:pPr lvl="0">
              <a:lnSpc>
                <a:spcPct val="90000"/>
              </a:lnSpc>
              <a:buClrTx/>
            </a:pPr>
            <a:r>
              <a:rPr lang="fi-FI" cap="none" dirty="0">
                <a:solidFill>
                  <a:prstClr val="black"/>
                </a:solidFill>
                <a:latin typeface="Calibri" panose="020F0502020204030204"/>
              </a:rPr>
              <a:t>Uuden jätevesiasetuksen voimaan tulon myötä tänä vuonna useille kuntalaisten kiinteistöille lankeaa velvoite saattaa kiinteistöjensä jätevesiasiat lain mukaisiksi. Euran vesihuollossa tämä on tiedostettu ja reagoitu aktiivisesti tulevaan jätevesiasetuksen voimaan tuloon. Vaikka nykyiset verkostot ovat todella laajat silti useilta alueilta kunnallinen viemäröinti puuttuu. Tänä vuonna laajennuksia tehdään </a:t>
            </a:r>
            <a:r>
              <a:rPr lang="fi-FI" b="1" cap="none" dirty="0">
                <a:solidFill>
                  <a:prstClr val="black"/>
                </a:solidFill>
                <a:latin typeface="Calibri" panose="020F0502020204030204"/>
              </a:rPr>
              <a:t>Honkilahdella Vaaljoen ja Hannan tien läheisyydessä sekä Sorkkisissa Knuutilantiellä.</a:t>
            </a:r>
            <a:r>
              <a:rPr lang="fi-FI" cap="none" dirty="0">
                <a:solidFill>
                  <a:prstClr val="black"/>
                </a:solidFill>
                <a:latin typeface="Calibri" panose="020F0502020204030204"/>
              </a:rPr>
              <a:t> Molemmissa kohteissa useat kiinteistöt sijaitsevat alle 100 metrin päässä vesistöstä. </a:t>
            </a:r>
          </a:p>
          <a:p>
            <a:pPr lvl="0">
              <a:lnSpc>
                <a:spcPct val="90000"/>
              </a:lnSpc>
              <a:buClrTx/>
            </a:pPr>
            <a:r>
              <a:rPr lang="fi-FI" cap="none" dirty="0">
                <a:solidFill>
                  <a:prstClr val="black"/>
                </a:solidFill>
                <a:latin typeface="Calibri" panose="020F0502020204030204"/>
              </a:rPr>
              <a:t>Alla olevasta linkistä pääsee katsomaan Suomen ympäristökeskuksen karttapalvelusta pohjavesialueet ja vesistöistä 100 metrin vyöhykkeet. </a:t>
            </a:r>
            <a:r>
              <a:rPr lang="fi-FI" u="sng" cap="none" dirty="0">
                <a:solidFill>
                  <a:prstClr val="black"/>
                </a:solidFill>
                <a:latin typeface="Calibri" panose="020F0502020204030204"/>
                <a:hlinkClick r:id="rId2">
                  <a:extLst>
                    <a:ext uri="{A12FA001-AC4F-418D-AE19-62706E023703}">
                      <ahyp:hlinkClr xmlns:ahyp="http://schemas.microsoft.com/office/drawing/2018/hyperlinkcolor" val="tx"/>
                    </a:ext>
                  </a:extLst>
                </a:hlinkClick>
              </a:rPr>
              <a:t>http://syke.maps.arcgis.com/apps/webappviewer/index.html?id=71791c7856da4f268b68ffb62e2a532d</a:t>
            </a:r>
            <a:endParaRPr lang="fi-FI" cap="none" dirty="0">
              <a:solidFill>
                <a:prstClr val="black"/>
              </a:solidFill>
              <a:latin typeface="Calibri" panose="020F0502020204030204"/>
            </a:endParaRPr>
          </a:p>
          <a:p>
            <a:pPr lvl="0">
              <a:lnSpc>
                <a:spcPct val="90000"/>
              </a:lnSpc>
              <a:buClrTx/>
            </a:pPr>
            <a:r>
              <a:rPr lang="fi-FI" cap="none" dirty="0">
                <a:solidFill>
                  <a:prstClr val="black"/>
                </a:solidFill>
                <a:latin typeface="Calibri" panose="020F0502020204030204"/>
              </a:rPr>
              <a:t>Suurempien laajennuskokonaisuuksien suunnittelut ovat valmistumassa seuraaville alueille: Kahalankulma, Harjunummi, Kuurnamäki ja Savikontie sekä yleissuunnitelma </a:t>
            </a:r>
            <a:r>
              <a:rPr lang="fi-FI" cap="none" dirty="0" err="1">
                <a:solidFill>
                  <a:prstClr val="black"/>
                </a:solidFill>
                <a:latin typeface="Calibri" panose="020F0502020204030204"/>
              </a:rPr>
              <a:t>Euraniityn</a:t>
            </a:r>
            <a:r>
              <a:rPr lang="fi-FI" cap="none" dirty="0">
                <a:solidFill>
                  <a:prstClr val="black"/>
                </a:solidFill>
                <a:latin typeface="Calibri" panose="020F0502020204030204"/>
              </a:rPr>
              <a:t> pohjavesialueelle. Vuonna 2014 valtuustossa on laajennettu viemäriverkoston toiminta-alue kahdelle pohjavesialueelle eli Harjunummeen ja Kahalankulmaan. </a:t>
            </a:r>
          </a:p>
        </p:txBody>
      </p:sp>
    </p:spTree>
    <p:extLst>
      <p:ext uri="{BB962C8B-B14F-4D97-AF65-F5344CB8AC3E}">
        <p14:creationId xmlns:p14="http://schemas.microsoft.com/office/powerpoint/2010/main" val="61461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7864C3-50D2-4DF9-B281-0DC7235D26CD}"/>
              </a:ext>
            </a:extLst>
          </p:cNvPr>
          <p:cNvSpPr>
            <a:spLocks noGrp="1"/>
          </p:cNvSpPr>
          <p:nvPr>
            <p:ph type="title"/>
          </p:nvPr>
        </p:nvSpPr>
        <p:spPr/>
        <p:txBody>
          <a:bodyPr/>
          <a:lstStyle/>
          <a:p>
            <a:r>
              <a:rPr lang="fi-FI" sz="4000" cap="none" dirty="0">
                <a:solidFill>
                  <a:prstClr val="black"/>
                </a:solidFill>
                <a:latin typeface="Calibri Light" panose="020F0302020204030204"/>
              </a:rPr>
              <a:t>Yleinen tiedote verkostojen laajennuksista </a:t>
            </a:r>
            <a:endParaRPr lang="fi-FI" dirty="0"/>
          </a:p>
        </p:txBody>
      </p:sp>
      <p:sp>
        <p:nvSpPr>
          <p:cNvPr id="3" name="Sisällön paikkamerkki 2">
            <a:extLst>
              <a:ext uri="{FF2B5EF4-FFF2-40B4-BE49-F238E27FC236}">
                <a16:creationId xmlns:a16="http://schemas.microsoft.com/office/drawing/2014/main" id="{185846E7-56E7-4FFF-8475-E64071A2C0C4}"/>
              </a:ext>
            </a:extLst>
          </p:cNvPr>
          <p:cNvSpPr>
            <a:spLocks noGrp="1"/>
          </p:cNvSpPr>
          <p:nvPr>
            <p:ph sz="quarter" idx="13"/>
          </p:nvPr>
        </p:nvSpPr>
        <p:spPr>
          <a:xfrm>
            <a:off x="913774" y="2021748"/>
            <a:ext cx="10363826" cy="4337108"/>
          </a:xfrm>
        </p:spPr>
        <p:txBody>
          <a:bodyPr>
            <a:normAutofit fontScale="85000" lnSpcReduction="20000"/>
          </a:bodyPr>
          <a:lstStyle/>
          <a:p>
            <a:pPr lvl="0">
              <a:lnSpc>
                <a:spcPct val="90000"/>
              </a:lnSpc>
              <a:buClrTx/>
            </a:pPr>
            <a:r>
              <a:rPr lang="fi-FI" sz="2200" cap="none" dirty="0">
                <a:solidFill>
                  <a:prstClr val="black"/>
                </a:solidFill>
                <a:latin typeface="Calibri" panose="020F0502020204030204"/>
              </a:rPr>
              <a:t>Yleissuunnitelmat ovat valmistuneet Harjunummen, Kahalankulman, Savikontien ja Kuurnamäen suunnittelualueille. Harjunummen ja Kahalankulman alueiden toteutusta esitetään rakennettavaksi ensi vuonna 2020. Lopullisesti ensi vuoden investoinneista päättää kunnan valtuusto ensi vuoden budjetin hyväksymisen yhteydessä. </a:t>
            </a:r>
          </a:p>
          <a:p>
            <a:pPr lvl="0">
              <a:lnSpc>
                <a:spcPct val="90000"/>
              </a:lnSpc>
              <a:buClrTx/>
            </a:pPr>
            <a:r>
              <a:rPr lang="fi-FI" sz="2200" cap="none" dirty="0">
                <a:solidFill>
                  <a:prstClr val="black"/>
                </a:solidFill>
                <a:latin typeface="Calibri" panose="020F0502020204030204"/>
              </a:rPr>
              <a:t>Vesihuoltolaitos arvioi kunnallistekniikan laajennuksien kokonaistaloudellista järkevyyttä saamiensa liittymähakemusten mukaisesti. Käytännössä tämä tarkoittaa, että hyvä aluekohtainen liittymisaktiivisuus kunnallistekniikkaan järkevöittää investoinnin esittämistä. </a:t>
            </a:r>
          </a:p>
          <a:p>
            <a:pPr lvl="0">
              <a:lnSpc>
                <a:spcPct val="90000"/>
              </a:lnSpc>
              <a:buClrTx/>
            </a:pPr>
            <a:r>
              <a:rPr lang="fi-FI" sz="2200" cap="none" dirty="0">
                <a:solidFill>
                  <a:prstClr val="black"/>
                </a:solidFill>
                <a:latin typeface="Calibri" panose="020F0502020204030204"/>
              </a:rPr>
              <a:t>Savikontien ja Kuurnamäen suunnittelualueet ovat laajoja joten on järkevää esittää viemäröinnit tehtäviksi kiinteistöryhmille joilla on liittymishalukkuutta ja jätetään niille kiinteistöille verkostot rakentamatta joilla ei ole halua liittyä. Silloin saadaan laajennushankkeen kustannuksia alemmas ja kokonaisuus järkevämmäksi. </a:t>
            </a:r>
          </a:p>
          <a:p>
            <a:pPr lvl="0">
              <a:lnSpc>
                <a:spcPct val="90000"/>
              </a:lnSpc>
              <a:buClrTx/>
            </a:pPr>
            <a:r>
              <a:rPr lang="fi-FI" sz="2200" cap="none" dirty="0">
                <a:solidFill>
                  <a:prstClr val="black"/>
                </a:solidFill>
                <a:latin typeface="Calibri" panose="020F0502020204030204"/>
              </a:rPr>
              <a:t>Vesihuoltolaitos toivoo, että saamme runsaasti liittymishakemuksia yllä olevilta alueilta ja nykyisiltä toiminta-alueilta. </a:t>
            </a:r>
          </a:p>
          <a:p>
            <a:pPr lvl="0">
              <a:lnSpc>
                <a:spcPct val="90000"/>
              </a:lnSpc>
              <a:buClrTx/>
            </a:pPr>
            <a:r>
              <a:rPr lang="fi-FI" sz="2200" cap="none" dirty="0">
                <a:solidFill>
                  <a:prstClr val="black"/>
                </a:solidFill>
                <a:latin typeface="Calibri" panose="020F0502020204030204"/>
              </a:rPr>
              <a:t>Liittymishakemus ja siihen liittyvää tietoa löytyy alla olevasta linkistä:</a:t>
            </a:r>
          </a:p>
          <a:p>
            <a:pPr lvl="0">
              <a:lnSpc>
                <a:spcPct val="90000"/>
              </a:lnSpc>
              <a:buClrTx/>
            </a:pPr>
            <a:r>
              <a:rPr lang="fi-FI" sz="2200" u="sng" cap="none" dirty="0">
                <a:solidFill>
                  <a:prstClr val="black"/>
                </a:solidFill>
                <a:latin typeface="Calibri" panose="020F0502020204030204"/>
                <a:hlinkClick r:id="rId2">
                  <a:extLst>
                    <a:ext uri="{A12FA001-AC4F-418D-AE19-62706E023703}">
                      <ahyp:hlinkClr xmlns:ahyp="http://schemas.microsoft.com/office/drawing/2018/hyperlinkcolor" val="tx"/>
                    </a:ext>
                  </a:extLst>
                </a:hlinkClick>
              </a:rPr>
              <a:t>http://www.eura.fi/fi/palvelut/asumisen-ja-rakentamisen-palvelut/vesihuoltolaitos/vesihuoltolaitoksen-lomakkeita.html</a:t>
            </a:r>
            <a:endParaRPr lang="fi-FI" sz="2200" cap="none" dirty="0">
              <a:solidFill>
                <a:prstClr val="black"/>
              </a:solidFill>
              <a:latin typeface="Calibri" panose="020F0502020204030204"/>
            </a:endParaRPr>
          </a:p>
        </p:txBody>
      </p:sp>
    </p:spTree>
    <p:extLst>
      <p:ext uri="{BB962C8B-B14F-4D97-AF65-F5344CB8AC3E}">
        <p14:creationId xmlns:p14="http://schemas.microsoft.com/office/powerpoint/2010/main" val="4049613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1C16CA-24D4-4216-B0B4-232DB1DE3AC3}"/>
              </a:ext>
            </a:extLst>
          </p:cNvPr>
          <p:cNvSpPr>
            <a:spLocks noGrp="1"/>
          </p:cNvSpPr>
          <p:nvPr>
            <p:ph type="title"/>
          </p:nvPr>
        </p:nvSpPr>
        <p:spPr/>
        <p:txBody>
          <a:bodyPr/>
          <a:lstStyle/>
          <a:p>
            <a:pPr marL="228600" lvl="0" indent="-228600">
              <a:lnSpc>
                <a:spcPct val="120000"/>
              </a:lnSpc>
              <a:spcBef>
                <a:spcPts val="1000"/>
              </a:spcBef>
            </a:pPr>
            <a:r>
              <a:rPr lang="fi-FI" sz="4400" dirty="0">
                <a:solidFill>
                  <a:prstClr val="black"/>
                </a:solidFill>
                <a:ea typeface="+mn-ea"/>
                <a:cs typeface="+mn-cs"/>
              </a:rPr>
              <a:t>Liittymishakemusten tilanne</a:t>
            </a:r>
            <a:br>
              <a:rPr lang="fi-FI" sz="2000" dirty="0">
                <a:solidFill>
                  <a:prstClr val="black"/>
                </a:solidFill>
                <a:ea typeface="+mn-ea"/>
                <a:cs typeface="+mn-cs"/>
              </a:rPr>
            </a:br>
            <a:endParaRPr lang="fi-FI" dirty="0"/>
          </a:p>
        </p:txBody>
      </p:sp>
      <p:graphicFrame>
        <p:nvGraphicFramePr>
          <p:cNvPr id="5" name="Sisällön paikkamerkki 4">
            <a:extLst>
              <a:ext uri="{FF2B5EF4-FFF2-40B4-BE49-F238E27FC236}">
                <a16:creationId xmlns:a16="http://schemas.microsoft.com/office/drawing/2014/main" id="{08C396B7-0236-43D9-B1C4-F3A9160B556C}"/>
              </a:ext>
            </a:extLst>
          </p:cNvPr>
          <p:cNvGraphicFramePr>
            <a:graphicFrameLocks noGrp="1"/>
          </p:cNvGraphicFramePr>
          <p:nvPr>
            <p:ph sz="quarter" idx="13"/>
            <p:extLst>
              <p:ext uri="{D42A27DB-BD31-4B8C-83A1-F6EECF244321}">
                <p14:modId xmlns:p14="http://schemas.microsoft.com/office/powerpoint/2010/main" val="3949224981"/>
              </p:ext>
            </p:extLst>
          </p:nvPr>
        </p:nvGraphicFramePr>
        <p:xfrm>
          <a:off x="1937857" y="2330212"/>
          <a:ext cx="8011486" cy="3713530"/>
        </p:xfrm>
        <a:graphic>
          <a:graphicData uri="http://schemas.openxmlformats.org/drawingml/2006/table">
            <a:tbl>
              <a:tblPr/>
              <a:tblGrid>
                <a:gridCol w="1585519">
                  <a:extLst>
                    <a:ext uri="{9D8B030D-6E8A-4147-A177-3AD203B41FA5}">
                      <a16:colId xmlns:a16="http://schemas.microsoft.com/office/drawing/2014/main" val="1887832605"/>
                    </a:ext>
                  </a:extLst>
                </a:gridCol>
                <a:gridCol w="1526487">
                  <a:extLst>
                    <a:ext uri="{9D8B030D-6E8A-4147-A177-3AD203B41FA5}">
                      <a16:colId xmlns:a16="http://schemas.microsoft.com/office/drawing/2014/main" val="3497606557"/>
                    </a:ext>
                  </a:extLst>
                </a:gridCol>
                <a:gridCol w="2096104">
                  <a:extLst>
                    <a:ext uri="{9D8B030D-6E8A-4147-A177-3AD203B41FA5}">
                      <a16:colId xmlns:a16="http://schemas.microsoft.com/office/drawing/2014/main" val="842209130"/>
                    </a:ext>
                  </a:extLst>
                </a:gridCol>
                <a:gridCol w="823009">
                  <a:extLst>
                    <a:ext uri="{9D8B030D-6E8A-4147-A177-3AD203B41FA5}">
                      <a16:colId xmlns:a16="http://schemas.microsoft.com/office/drawing/2014/main" val="1395070930"/>
                    </a:ext>
                  </a:extLst>
                </a:gridCol>
                <a:gridCol w="1980367">
                  <a:extLst>
                    <a:ext uri="{9D8B030D-6E8A-4147-A177-3AD203B41FA5}">
                      <a16:colId xmlns:a16="http://schemas.microsoft.com/office/drawing/2014/main" val="1503969293"/>
                    </a:ext>
                  </a:extLst>
                </a:gridCol>
              </a:tblGrid>
              <a:tr h="395896">
                <a:tc gridSpan="5">
                  <a:txBody>
                    <a:bodyPr/>
                    <a:lstStyle/>
                    <a:p>
                      <a:pPr algn="ctr" fontAlgn="b"/>
                      <a:r>
                        <a:rPr lang="fi-FI" sz="2800" b="1" i="0" u="none" strike="noStrike" dirty="0">
                          <a:solidFill>
                            <a:srgbClr val="000000"/>
                          </a:solidFill>
                          <a:effectLst/>
                          <a:latin typeface="Calibri" panose="020F0502020204030204" pitchFamily="34" charset="0"/>
                        </a:rPr>
                        <a:t>Viemäriliittymähakemuksien määrä 01.10.2019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636454801"/>
                  </a:ext>
                </a:extLst>
              </a:tr>
              <a:tr h="377044">
                <a:tc>
                  <a:txBody>
                    <a:bodyPr/>
                    <a:lstStyle/>
                    <a:p>
                      <a:pPr algn="ctr" fontAlgn="b"/>
                      <a:r>
                        <a:rPr lang="fi-FI" sz="2000" b="1" i="0" u="none" strike="noStrike" dirty="0">
                          <a:solidFill>
                            <a:srgbClr val="000000"/>
                          </a:solidFill>
                          <a:effectLst/>
                          <a:latin typeface="Calibri" panose="020F0502020204030204" pitchFamily="34" charset="0"/>
                        </a:rPr>
                        <a:t> ALUE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Kiinteistöt yhteensä</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Liittymiseen sitoutuneet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 osuus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Alustava Toteutusvuosi</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820823"/>
                  </a:ext>
                </a:extLst>
              </a:tr>
              <a:tr h="377044">
                <a:tc>
                  <a:txBody>
                    <a:bodyPr/>
                    <a:lstStyle/>
                    <a:p>
                      <a:pPr algn="ctr" fontAlgn="b"/>
                      <a:r>
                        <a:rPr lang="fi-FI" sz="2000" b="1" i="0" u="none" strike="noStrike">
                          <a:solidFill>
                            <a:srgbClr val="000000"/>
                          </a:solidFill>
                          <a:effectLst/>
                          <a:latin typeface="Calibri" panose="020F0502020204030204" pitchFamily="34" charset="0"/>
                        </a:rPr>
                        <a:t>Knuutilantie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2019 TEHTY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743094"/>
                  </a:ext>
                </a:extLst>
              </a:tr>
              <a:tr h="377044">
                <a:tc>
                  <a:txBody>
                    <a:bodyPr/>
                    <a:lstStyle/>
                    <a:p>
                      <a:pPr algn="ctr" fontAlgn="b"/>
                      <a:r>
                        <a:rPr lang="fi-FI" sz="2000" b="1" i="0" u="none" strike="noStrike">
                          <a:solidFill>
                            <a:srgbClr val="000000"/>
                          </a:solidFill>
                          <a:effectLst/>
                          <a:latin typeface="Calibri" panose="020F0502020204030204" pitchFamily="34" charset="0"/>
                        </a:rPr>
                        <a:t>Honkilahti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2019 ALKAA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648600"/>
                  </a:ext>
                </a:extLst>
              </a:tr>
              <a:tr h="377044">
                <a:tc>
                  <a:txBody>
                    <a:bodyPr/>
                    <a:lstStyle/>
                    <a:p>
                      <a:pPr algn="ctr" fontAlgn="b"/>
                      <a:r>
                        <a:rPr lang="fi-FI" sz="2000" b="1" i="0" u="none" strike="noStrike">
                          <a:solidFill>
                            <a:srgbClr val="000000"/>
                          </a:solidFill>
                          <a:effectLst/>
                          <a:latin typeface="Calibri" panose="020F0502020204030204" pitchFamily="34" charset="0"/>
                        </a:rPr>
                        <a:t>Harjunummi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2020 (Esitetty)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752928"/>
                  </a:ext>
                </a:extLst>
              </a:tr>
              <a:tr h="377044">
                <a:tc>
                  <a:txBody>
                    <a:bodyPr/>
                    <a:lstStyle/>
                    <a:p>
                      <a:pPr algn="ctr" fontAlgn="b"/>
                      <a:r>
                        <a:rPr lang="fi-FI" sz="2000" b="1" i="0" u="none" strike="noStrike">
                          <a:solidFill>
                            <a:srgbClr val="000000"/>
                          </a:solidFill>
                          <a:effectLst/>
                          <a:latin typeface="Calibri" panose="020F0502020204030204" pitchFamily="34" charset="0"/>
                        </a:rPr>
                        <a:t>Kahalankulma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dirty="0">
                          <a:solidFill>
                            <a:srgbClr val="000000"/>
                          </a:solidFill>
                          <a:effectLst/>
                          <a:latin typeface="Calibri" panose="020F0502020204030204" pitchFamily="34" charset="0"/>
                        </a:rPr>
                        <a:t>2020 (Esitetty)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250528"/>
                  </a:ext>
                </a:extLst>
              </a:tr>
              <a:tr h="377044">
                <a:tc>
                  <a:txBody>
                    <a:bodyPr/>
                    <a:lstStyle/>
                    <a:p>
                      <a:pPr algn="ctr" fontAlgn="b"/>
                      <a:r>
                        <a:rPr lang="fi-FI" sz="2000" b="1" i="0" u="none" strike="noStrike">
                          <a:solidFill>
                            <a:srgbClr val="000000"/>
                          </a:solidFill>
                          <a:effectLst/>
                          <a:latin typeface="Calibri" panose="020F0502020204030204" pitchFamily="34" charset="0"/>
                        </a:rPr>
                        <a:t>Savikontie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2021-2022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12435"/>
                  </a:ext>
                </a:extLst>
              </a:tr>
              <a:tr h="377044">
                <a:tc>
                  <a:txBody>
                    <a:bodyPr/>
                    <a:lstStyle/>
                    <a:p>
                      <a:pPr algn="ctr" fontAlgn="b"/>
                      <a:r>
                        <a:rPr lang="fi-FI" sz="2000" b="1" i="0" u="none" strike="noStrike" dirty="0">
                          <a:solidFill>
                            <a:srgbClr val="000000"/>
                          </a:solidFill>
                          <a:effectLst/>
                          <a:latin typeface="Calibri" panose="020F0502020204030204" pitchFamily="34" charset="0"/>
                        </a:rPr>
                        <a:t>Kuurnamäki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2022-2023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620811"/>
                  </a:ext>
                </a:extLst>
              </a:tr>
              <a:tr h="395896">
                <a:tc>
                  <a:txBody>
                    <a:bodyPr/>
                    <a:lstStyle/>
                    <a:p>
                      <a:pPr algn="ctr" fontAlgn="b"/>
                      <a:r>
                        <a:rPr lang="fi-FI" sz="2000" b="1" i="0" u="none" strike="noStrike">
                          <a:solidFill>
                            <a:srgbClr val="000000"/>
                          </a:solidFill>
                          <a:effectLst/>
                          <a:latin typeface="Calibri" panose="020F0502020204030204" pitchFamily="34" charset="0"/>
                        </a:rPr>
                        <a:t>Yhteensä</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i-FI" sz="2000" b="1"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i-FI" sz="20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05335"/>
                  </a:ext>
                </a:extLst>
              </a:tr>
            </a:tbl>
          </a:graphicData>
        </a:graphic>
      </p:graphicFrame>
    </p:spTree>
    <p:extLst>
      <p:ext uri="{BB962C8B-B14F-4D97-AF65-F5344CB8AC3E}">
        <p14:creationId xmlns:p14="http://schemas.microsoft.com/office/powerpoint/2010/main" val="3631593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3B079F-CEC9-4811-A19B-1AC3796E2075}"/>
              </a:ext>
            </a:extLst>
          </p:cNvPr>
          <p:cNvSpPr>
            <a:spLocks noGrp="1"/>
          </p:cNvSpPr>
          <p:nvPr>
            <p:ph type="title"/>
          </p:nvPr>
        </p:nvSpPr>
        <p:spPr>
          <a:xfrm>
            <a:off x="913774" y="291347"/>
            <a:ext cx="10364451" cy="1025725"/>
          </a:xfrm>
        </p:spPr>
        <p:txBody>
          <a:bodyPr/>
          <a:lstStyle/>
          <a:p>
            <a:r>
              <a:rPr lang="fi-FI" dirty="0"/>
              <a:t>HONKILAHTI SUUNNITELMA</a:t>
            </a:r>
          </a:p>
        </p:txBody>
      </p:sp>
      <p:pic>
        <p:nvPicPr>
          <p:cNvPr id="5" name="Sisällön paikkamerkki 4">
            <a:extLst>
              <a:ext uri="{FF2B5EF4-FFF2-40B4-BE49-F238E27FC236}">
                <a16:creationId xmlns:a16="http://schemas.microsoft.com/office/drawing/2014/main" id="{5020148A-FD20-41E2-9208-CCB4BFA2AB4F}"/>
              </a:ext>
            </a:extLst>
          </p:cNvPr>
          <p:cNvPicPr>
            <a:picLocks noGrp="1" noChangeAspect="1"/>
          </p:cNvPicPr>
          <p:nvPr>
            <p:ph sz="quarter" idx="13"/>
          </p:nvPr>
        </p:nvPicPr>
        <p:blipFill>
          <a:blip r:embed="rId2"/>
          <a:stretch>
            <a:fillRect/>
          </a:stretch>
        </p:blipFill>
        <p:spPr>
          <a:xfrm>
            <a:off x="2315361" y="1317072"/>
            <a:ext cx="7695626" cy="5472233"/>
          </a:xfrm>
          <a:prstGeom prst="rect">
            <a:avLst/>
          </a:prstGeom>
        </p:spPr>
      </p:pic>
    </p:spTree>
    <p:extLst>
      <p:ext uri="{BB962C8B-B14F-4D97-AF65-F5344CB8AC3E}">
        <p14:creationId xmlns:p14="http://schemas.microsoft.com/office/powerpoint/2010/main" val="24258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D69080-A327-4239-8445-885ABBD1A89B}"/>
              </a:ext>
            </a:extLst>
          </p:cNvPr>
          <p:cNvSpPr>
            <a:spLocks noGrp="1"/>
          </p:cNvSpPr>
          <p:nvPr>
            <p:ph type="title"/>
          </p:nvPr>
        </p:nvSpPr>
        <p:spPr/>
        <p:txBody>
          <a:bodyPr/>
          <a:lstStyle/>
          <a:p>
            <a:r>
              <a:rPr lang="fi-FI" dirty="0"/>
              <a:t>Harjunummi Suunnitelma</a:t>
            </a:r>
          </a:p>
        </p:txBody>
      </p:sp>
      <p:pic>
        <p:nvPicPr>
          <p:cNvPr id="4" name="Sisällön paikkamerkki 3">
            <a:extLst>
              <a:ext uri="{FF2B5EF4-FFF2-40B4-BE49-F238E27FC236}">
                <a16:creationId xmlns:a16="http://schemas.microsoft.com/office/drawing/2014/main" id="{CD78F21D-3032-4CD4-B70F-757FF3C79451}"/>
              </a:ext>
            </a:extLst>
          </p:cNvPr>
          <p:cNvPicPr>
            <a:picLocks noGrp="1" noChangeAspect="1"/>
          </p:cNvPicPr>
          <p:nvPr>
            <p:ph sz="quarter" idx="13"/>
          </p:nvPr>
        </p:nvPicPr>
        <p:blipFill>
          <a:blip r:embed="rId2"/>
          <a:stretch>
            <a:fillRect/>
          </a:stretch>
        </p:blipFill>
        <p:spPr>
          <a:xfrm>
            <a:off x="518379" y="2702779"/>
            <a:ext cx="11155242" cy="2802282"/>
          </a:xfrm>
          <a:prstGeom prst="rect">
            <a:avLst/>
          </a:prstGeom>
        </p:spPr>
      </p:pic>
    </p:spTree>
    <p:extLst>
      <p:ext uri="{BB962C8B-B14F-4D97-AF65-F5344CB8AC3E}">
        <p14:creationId xmlns:p14="http://schemas.microsoft.com/office/powerpoint/2010/main" val="254863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18A98B-94C9-4532-8B33-1900BF552ABE}"/>
              </a:ext>
            </a:extLst>
          </p:cNvPr>
          <p:cNvSpPr>
            <a:spLocks noGrp="1"/>
          </p:cNvSpPr>
          <p:nvPr>
            <p:ph type="title"/>
          </p:nvPr>
        </p:nvSpPr>
        <p:spPr>
          <a:xfrm>
            <a:off x="913775" y="618518"/>
            <a:ext cx="9824133" cy="1252228"/>
          </a:xfrm>
        </p:spPr>
        <p:txBody>
          <a:bodyPr/>
          <a:lstStyle/>
          <a:p>
            <a:r>
              <a:rPr lang="fi-FI" dirty="0"/>
              <a:t>Kahalankulma suunnitelma</a:t>
            </a:r>
          </a:p>
        </p:txBody>
      </p:sp>
      <p:pic>
        <p:nvPicPr>
          <p:cNvPr id="4" name="Sisällön paikkamerkki 3">
            <a:extLst>
              <a:ext uri="{FF2B5EF4-FFF2-40B4-BE49-F238E27FC236}">
                <a16:creationId xmlns:a16="http://schemas.microsoft.com/office/drawing/2014/main" id="{CE08EDF0-8C25-4503-83D2-468857E3643E}"/>
              </a:ext>
            </a:extLst>
          </p:cNvPr>
          <p:cNvPicPr>
            <a:picLocks noGrp="1" noChangeAspect="1"/>
          </p:cNvPicPr>
          <p:nvPr>
            <p:ph sz="quarter" idx="13"/>
          </p:nvPr>
        </p:nvPicPr>
        <p:blipFill>
          <a:blip r:embed="rId2"/>
          <a:stretch>
            <a:fillRect/>
          </a:stretch>
        </p:blipFill>
        <p:spPr>
          <a:xfrm>
            <a:off x="1756031" y="1686186"/>
            <a:ext cx="8363101" cy="4966283"/>
          </a:xfrm>
          <a:prstGeom prst="rect">
            <a:avLst/>
          </a:prstGeom>
        </p:spPr>
      </p:pic>
    </p:spTree>
    <p:extLst>
      <p:ext uri="{BB962C8B-B14F-4D97-AF65-F5344CB8AC3E}">
        <p14:creationId xmlns:p14="http://schemas.microsoft.com/office/powerpoint/2010/main" val="421408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Sisällön paikkamerkki 3">
            <a:extLst>
              <a:ext uri="{FF2B5EF4-FFF2-40B4-BE49-F238E27FC236}">
                <a16:creationId xmlns:a16="http://schemas.microsoft.com/office/drawing/2014/main" id="{84F6A612-5C27-4B17-8405-10DF631FB947}"/>
              </a:ext>
            </a:extLst>
          </p:cNvPr>
          <p:cNvPicPr>
            <a:picLocks noGrp="1" noChangeAspect="1"/>
          </p:cNvPicPr>
          <p:nvPr>
            <p:ph sz="quarter" idx="13"/>
          </p:nvPr>
        </p:nvPicPr>
        <p:blipFill>
          <a:blip r:embed="rId4"/>
          <a:stretch>
            <a:fillRect/>
          </a:stretch>
        </p:blipFill>
        <p:spPr>
          <a:xfrm>
            <a:off x="174731" y="957486"/>
            <a:ext cx="8276282" cy="562787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Otsikko 1">
            <a:extLst>
              <a:ext uri="{FF2B5EF4-FFF2-40B4-BE49-F238E27FC236}">
                <a16:creationId xmlns:a16="http://schemas.microsoft.com/office/drawing/2014/main" id="{EC5A47CD-E3D8-4E63-81D6-723D5A51A90F}"/>
              </a:ext>
            </a:extLst>
          </p:cNvPr>
          <p:cNvSpPr>
            <a:spLocks noGrp="1"/>
          </p:cNvSpPr>
          <p:nvPr>
            <p:ph type="title"/>
          </p:nvPr>
        </p:nvSpPr>
        <p:spPr>
          <a:xfrm>
            <a:off x="8662256" y="957486"/>
            <a:ext cx="2805066" cy="3131913"/>
          </a:xfrm>
        </p:spPr>
        <p:txBody>
          <a:bodyPr vert="horz" lIns="91440" tIns="45720" rIns="91440" bIns="45720" rtlCol="0" anchor="b">
            <a:normAutofit/>
          </a:bodyPr>
          <a:lstStyle/>
          <a:p>
            <a:r>
              <a:rPr lang="en-US" sz="3400" dirty="0"/>
              <a:t>Savikontie yleissuunni-telma</a:t>
            </a:r>
          </a:p>
        </p:txBody>
      </p:sp>
    </p:spTree>
    <p:extLst>
      <p:ext uri="{BB962C8B-B14F-4D97-AF65-F5344CB8AC3E}">
        <p14:creationId xmlns:p14="http://schemas.microsoft.com/office/powerpoint/2010/main" val="3002883951"/>
      </p:ext>
    </p:extLst>
  </p:cSld>
  <p:clrMapOvr>
    <a:masterClrMapping/>
  </p:clrMapOvr>
</p:sld>
</file>

<file path=ppt/theme/theme1.xml><?xml version="1.0" encoding="utf-8"?>
<a:theme xmlns:a="http://schemas.openxmlformats.org/drawingml/2006/main" name="Pisar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3E5B6AD046142AC76BA39444ED6BB" ma:contentTypeVersion="8" ma:contentTypeDescription="Create a new document." ma:contentTypeScope="" ma:versionID="b9ed4e2998625ba7122a75ccd6e3b5e2">
  <xsd:schema xmlns:xsd="http://www.w3.org/2001/XMLSchema" xmlns:xs="http://www.w3.org/2001/XMLSchema" xmlns:p="http://schemas.microsoft.com/office/2006/metadata/properties" xmlns:ns3="17a49233-a04a-4d69-9a38-c463d8f81492" targetNamespace="http://schemas.microsoft.com/office/2006/metadata/properties" ma:root="true" ma:fieldsID="9dc51abe5b93274e8817dfbaa051be74" ns3:_="">
    <xsd:import namespace="17a49233-a04a-4d69-9a38-c463d8f8149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49233-a04a-4d69-9a38-c463d8f814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405220-B3CD-4B78-9507-96BF22EBE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a49233-a04a-4d69-9a38-c463d8f814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3091D6-EEFE-4FA6-A043-5A0FE003ECCF}">
  <ds:schemaRefs>
    <ds:schemaRef ds:uri="http://schemas.microsoft.com/sharepoint/v3/contenttype/forms"/>
  </ds:schemaRefs>
</ds:datastoreItem>
</file>

<file path=customXml/itemProps3.xml><?xml version="1.0" encoding="utf-8"?>
<ds:datastoreItem xmlns:ds="http://schemas.openxmlformats.org/officeDocument/2006/customXml" ds:itemID="{ABA9435A-1A05-4F30-A87C-E9F51E937588}">
  <ds:schemaRefs>
    <ds:schemaRef ds:uri="http://purl.org/dc/elements/1.1/"/>
    <ds:schemaRef ds:uri="http://schemas.openxmlformats.org/package/2006/metadata/core-properties"/>
    <ds:schemaRef ds:uri="http://www.w3.org/XML/1998/namespace"/>
    <ds:schemaRef ds:uri="http://schemas.microsoft.com/office/infopath/2007/PartnerControls"/>
    <ds:schemaRef ds:uri="17a49233-a04a-4d69-9a38-c463d8f81492"/>
    <ds:schemaRef ds:uri="http://purl.org/dc/terms/"/>
    <ds:schemaRef ds:uri="http://schemas.microsoft.com/office/2006/metadata/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389</Words>
  <Application>Microsoft Office PowerPoint</Application>
  <PresentationFormat>Laajakuva</PresentationFormat>
  <Paragraphs>68</Paragraphs>
  <Slides>12</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12</vt:i4>
      </vt:variant>
    </vt:vector>
  </HeadingPairs>
  <TitlesOfParts>
    <vt:vector size="17" baseType="lpstr">
      <vt:lpstr>Arial</vt:lpstr>
      <vt:lpstr>Calibri</vt:lpstr>
      <vt:lpstr>Calibri Light</vt:lpstr>
      <vt:lpstr>Tw Cen MT</vt:lpstr>
      <vt:lpstr>Pisara</vt:lpstr>
      <vt:lpstr>Vesihuollon kunnallistekniikan laajennuskatsaus Koulukeskuksen auditoriossa 01.10.2019</vt:lpstr>
      <vt:lpstr>Tilaisuuden ohjelma</vt:lpstr>
      <vt:lpstr>Yleinen tiedote verkostojen laajennuksista  </vt:lpstr>
      <vt:lpstr>Yleinen tiedote verkostojen laajennuksista </vt:lpstr>
      <vt:lpstr>Liittymishakemusten tilanne </vt:lpstr>
      <vt:lpstr>HONKILAHTI SUUNNITELMA</vt:lpstr>
      <vt:lpstr>Harjunummi Suunnitelma</vt:lpstr>
      <vt:lpstr>Kahalankulma suunnitelma</vt:lpstr>
      <vt:lpstr>Savikontie yleissuunni-telma</vt:lpstr>
      <vt:lpstr>Kuurnamäki yleissuunni-telma</vt:lpstr>
      <vt:lpstr>Maastomittausten etenemisvaihe</vt:lpstr>
      <vt:lpstr>Kiitos mielenkiinnosta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Vesihuollon kunnallistekniikan laajennuskatsaus Koulukeskuksen auditoriossa 01.10.2019</dc:title>
  <dc:creator>Leminen Jarkko</dc:creator>
  <cp:lastModifiedBy>Tuominen Kirsi</cp:lastModifiedBy>
  <cp:revision>2</cp:revision>
  <dcterms:created xsi:type="dcterms:W3CDTF">2019-10-01T11:11:03Z</dcterms:created>
  <dcterms:modified xsi:type="dcterms:W3CDTF">2020-09-23T10:22:19Z</dcterms:modified>
</cp:coreProperties>
</file>